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ink/ink5.xml" ContentType="application/inkml+xml"/>
  <Override PartName="/ppt/ink/ink6.xml" ContentType="application/inkml+xml"/>
  <Override PartName="/ppt/ink/ink7.xml" ContentType="application/inkml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9" r:id="rId3"/>
    <p:sldId id="261" r:id="rId4"/>
    <p:sldId id="266" r:id="rId5"/>
    <p:sldId id="273" r:id="rId6"/>
    <p:sldId id="274" r:id="rId7"/>
    <p:sldId id="268" r:id="rId8"/>
    <p:sldId id="270" r:id="rId9"/>
    <p:sldId id="265" r:id="rId10"/>
    <p:sldId id="271" r:id="rId11"/>
    <p:sldId id="27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EE2A41A-CCFE-41D1-BD02-4981343E4505}">
          <p14:sldIdLst>
            <p14:sldId id="262"/>
          </p14:sldIdLst>
        </p14:section>
        <p14:section name="Untitled Section" id="{1FA60AC1-0728-4190-9052-B3B37A38C6F7}">
          <p14:sldIdLst>
            <p14:sldId id="259"/>
            <p14:sldId id="261"/>
            <p14:sldId id="266"/>
            <p14:sldId id="273"/>
            <p14:sldId id="274"/>
            <p14:sldId id="268"/>
            <p14:sldId id="270"/>
            <p14:sldId id="265"/>
            <p14:sldId id="271"/>
            <p14:sldId id="2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Rg st="1" end="18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94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6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1T10:41:43.00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4 3 5026,'-3'-3'4034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1T11:00:48.99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74 7283,'4'-1'7046,"154"-16"-3519,83-15-2740,-138 22-705,117 2 0,-40 3 178,-120 5 258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1T11:00:50.32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24 5907,'0'0'9180,"31"-2"-5789,411-9-992,5 1-1853,-447 10-569,1 0-1,-1 1 0,1-1 1,0 0-1,-1 1 1,1-1-1,-1 0 0,1 0 1,0 0-1,-1 1 1,1-1-1,0 0 0,0 0 1,-1 0-1,1 0 1,0 0-1,-1 0 0,1 0 1,0 0-1,-1-1 1,1 1-1,0 0 0,0-1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1T11:00:51.70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 4018,'0'0'6752,"59"1"-2062,404 3-204,-49-3-2982,-399 1-1224,-1 0 1,1 1-1,17 5 1,17 5-1740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12T13:34:04.960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2 1 912,'0'0'4979,"-1"0"-5155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12T13:34:18.707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 1 7523,'0'0'0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12T13:35:35.005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8 1 8148,'0'0'352,"-8"4"-1377,12-4-703,0 0-1522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EA003-D919-C475-2CB6-D2024F49E3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2D831E-3626-26A1-5CD4-C0F5E25C55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D4D06-2224-DFC1-1EFC-20810F202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6375B-C035-4994-BBB7-485831C92669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062EA-6852-57A9-FE42-A06291BD1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5E6CC-E764-5235-B2AA-95F0085E2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9D5F2-7EB0-43C2-88A6-FACA940400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4435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669FC-5319-1A81-837B-56A9DE9EC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5951C6-23FA-4C50-FB5A-580D4092C0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4AA2B-B08E-FB8F-8571-43AD65657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6375B-C035-4994-BBB7-485831C92669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4E8B0-F1EF-A220-8F93-4E3415B09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5DDDAD-79C6-68D4-C4B1-A12A41203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9D5F2-7EB0-43C2-88A6-FACA940400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0471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97609B-71D1-7C6F-F62A-C877099C13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E99CB6-3C48-8E54-DE98-8B1D2D2FA6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FE9648-FFBA-DD54-A948-98D924BCC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6375B-C035-4994-BBB7-485831C92669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82A9E0-2D36-10EF-BC1D-84262EADB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5ACD6E-179A-58C1-E2C3-104851DE6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9D5F2-7EB0-43C2-88A6-FACA940400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489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E9EE3-8265-B883-0FD8-CA6891132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DBEB31-90B4-F566-D2F0-CFFD803145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FAE845-29EE-6BF5-48F1-FC9CEF9BD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6375B-C035-4994-BBB7-485831C92669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3B6087-043E-BA06-F83A-39DFEDAE0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BFFB7-BBCE-1FF4-E3DE-E0336E2D1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9D5F2-7EB0-43C2-88A6-FACA940400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6835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9AB90-A073-625C-7243-D48754CE5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270DD7-9F8B-F7CC-87B2-5778F52045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B1977-55CC-CE0D-5BD9-AFD4858F9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6375B-C035-4994-BBB7-485831C92669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FCA4B-2392-7022-5BDF-F98C0AA6A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8A19D4-CD2F-FF3D-4075-ADCE2E376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9D5F2-7EB0-43C2-88A6-FACA940400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040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79243-86C7-8BDD-8187-19582229A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2BE829-066E-B089-AB50-06BD9F085C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44B834-4475-8ED0-0CB9-B1124B2285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C04314-9DAB-067F-2A00-A79C52D78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6375B-C035-4994-BBB7-485831C92669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295487-B342-D3D9-D952-17EBE2649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4CAD0-EF57-0F19-07AC-8901C2A2F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9D5F2-7EB0-43C2-88A6-FACA940400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2814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12B5B-472E-54D3-A6F9-B3A63640C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4D2F8-40DC-8581-5295-B930FE291D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A1971A-DC77-2420-3BAF-6664E7A966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82502E-7E53-E6F9-C8BD-E81897F254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A64352-A3D8-5624-C589-253059D23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ACC215-5C40-04BD-8134-AD08379DA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6375B-C035-4994-BBB7-485831C92669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E2FA54-15C2-CD42-BEB4-D9782F4E9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E27CE7-6323-2FAE-5410-E82103054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9D5F2-7EB0-43C2-88A6-FACA940400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903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1FD9A-7074-AB05-7205-362E2718B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A24199-CE9A-F0DE-8DA2-DC53B900F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6375B-C035-4994-BBB7-485831C92669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C87293-48CD-5A17-2B8B-6D5F400AC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28E719-55C2-97D9-039D-A5C2C7E82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9D5F2-7EB0-43C2-88A6-FACA940400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5723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C53741-DB22-0BCF-4695-C602E4FA6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6375B-C035-4994-BBB7-485831C92669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1F4577-51E7-232D-E6AB-473662EA3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70AEA-52FC-8F90-E686-8B07763A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9D5F2-7EB0-43C2-88A6-FACA940400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5336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C1333-B076-490A-AD60-2DFE57485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0AF9F-1AC5-09C7-9392-F30E370E3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2E6CF1-0591-7B6C-0BDC-65F2B9AA44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7254CC-D2CF-C30D-08E4-8232771FF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6375B-C035-4994-BBB7-485831C92669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97B1C9-F69A-A7B1-A8FF-F5C0A2F20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451D40-73A8-9A29-706B-EA369D060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9D5F2-7EB0-43C2-88A6-FACA940400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1362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B7DC1-0887-E8D6-0A51-A3A32DDCD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2FC748-5E1C-FBFC-C51F-FCCA3F0149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E87DC2-31BD-D9D7-3BF2-75C57A19C9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965D4A-2905-2514-8C79-0745AC5EB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6375B-C035-4994-BBB7-485831C92669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69BDC-96C4-D2AD-CCB5-C0AA4D376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99454E-259D-9B4D-21A3-C92BAD5B0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9D5F2-7EB0-43C2-88A6-FACA940400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9167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4D2466-0832-43B7-2C9B-D11B0AA5E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E2AFAD-7900-B074-473B-2CA2358BA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579AF-B9AD-64BF-91B0-6916CBD5C4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66375B-C035-4994-BBB7-485831C92669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ACFEC-4EC7-50F5-AC42-1C0E7D2215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DD3DEB-540D-0F2E-0FDD-9C24B5B1BE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49D5F2-7EB0-43C2-88A6-FACA940400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7147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62.jpg"/><Relationship Id="rId5" Type="http://schemas.openxmlformats.org/officeDocument/2006/relationships/image" Target="../media/image61.png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9.jpg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8" Type="http://schemas.openxmlformats.org/officeDocument/2006/relationships/image" Target="../media/image18.png"/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12" Type="http://schemas.openxmlformats.org/officeDocument/2006/relationships/customXml" Target="../ink/ink2.xml"/><Relationship Id="rId17" Type="http://schemas.openxmlformats.org/officeDocument/2006/relationships/customXml" Target="../ink/ink4.xml"/><Relationship Id="rId2" Type="http://schemas.openxmlformats.org/officeDocument/2006/relationships/image" Target="../media/image10.jpe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6.svg"/><Relationship Id="rId5" Type="http://schemas.openxmlformats.org/officeDocument/2006/relationships/image" Target="../media/image12.png"/><Relationship Id="rId15" Type="http://schemas.openxmlformats.org/officeDocument/2006/relationships/customXml" Target="../ink/ink3.xml"/><Relationship Id="rId10" Type="http://schemas.openxmlformats.org/officeDocument/2006/relationships/image" Target="../media/image130.png"/><Relationship Id="rId19" Type="http://schemas.openxmlformats.org/officeDocument/2006/relationships/image" Target="../media/image9.jpg"/><Relationship Id="rId4" Type="http://schemas.openxmlformats.org/officeDocument/2006/relationships/image" Target="../media/image5.png"/><Relationship Id="rId9" Type="http://schemas.openxmlformats.org/officeDocument/2006/relationships/customXml" Target="../ink/ink1.xml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png"/><Relationship Id="rId7" Type="http://schemas.openxmlformats.org/officeDocument/2006/relationships/image" Target="../media/image3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35.png"/><Relationship Id="rId11" Type="http://schemas.openxmlformats.org/officeDocument/2006/relationships/image" Target="../media/image9.jpg"/><Relationship Id="rId5" Type="http://schemas.openxmlformats.org/officeDocument/2006/relationships/image" Target="../media/image34.png"/><Relationship Id="rId10" Type="http://schemas.openxmlformats.org/officeDocument/2006/relationships/image" Target="../media/image39.jpg"/><Relationship Id="rId4" Type="http://schemas.openxmlformats.org/officeDocument/2006/relationships/image" Target="../media/image33.png"/><Relationship Id="rId9" Type="http://schemas.openxmlformats.org/officeDocument/2006/relationships/image" Target="../media/image3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9.jp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6.xml"/><Relationship Id="rId13" Type="http://schemas.openxmlformats.org/officeDocument/2006/relationships/image" Target="../media/image52.png"/><Relationship Id="rId3" Type="http://schemas.openxmlformats.org/officeDocument/2006/relationships/image" Target="../media/image49.jpg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customXml" Target="../ink/ink5.xml"/><Relationship Id="rId11" Type="http://schemas.openxmlformats.org/officeDocument/2006/relationships/customXml" Target="../ink/ink7.xml"/><Relationship Id="rId5" Type="http://schemas.openxmlformats.org/officeDocument/2006/relationships/image" Target="../media/image9.jpg"/><Relationship Id="rId10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.png"/><Relationship Id="rId7" Type="http://schemas.openxmlformats.org/officeDocument/2006/relationships/image" Target="../media/image56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5" Type="http://schemas.openxmlformats.org/officeDocument/2006/relationships/image" Target="../media/image9.jpg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B4F50977-2BF6-AEB3-BE76-D6CBE0160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7604" y="3350250"/>
            <a:ext cx="2188414" cy="25908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63022C5-C9CA-7093-221A-207B25F37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1205" y="6106457"/>
            <a:ext cx="10860016" cy="78115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D7B0516-D146-E11C-26DB-67730936DC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9429" y="5954100"/>
            <a:ext cx="10869542" cy="4382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1572598-095F-C86F-CA88-DE3606229B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323" y="1353928"/>
            <a:ext cx="3226268" cy="383925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959ED-D0D8-B97F-221A-8292AD993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323" y="5452182"/>
            <a:ext cx="3030575" cy="15557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>
                <a:effectLst/>
                <a:latin typeface="+mj-lt"/>
                <a:ea typeface="Calibri" panose="020F0502020204030204" pitchFamily="34" charset="0"/>
              </a:rPr>
              <a:t>All </a:t>
            </a:r>
            <a:r>
              <a:rPr lang="en-GB" sz="1800" i="1" u="sng" dirty="0">
                <a:effectLst/>
                <a:latin typeface="+mj-lt"/>
                <a:ea typeface="Calibri" panose="020F0502020204030204" pitchFamily="34" charset="0"/>
              </a:rPr>
              <a:t>High Bulk Acrylic </a:t>
            </a:r>
            <a:r>
              <a:rPr lang="en-GB" sz="1800" dirty="0">
                <a:effectLst/>
                <a:latin typeface="+mj-lt"/>
                <a:ea typeface="Calibri" panose="020F0502020204030204" pitchFamily="34" charset="0"/>
              </a:rPr>
              <a:t>and </a:t>
            </a:r>
            <a:r>
              <a:rPr lang="en-GB" sz="1800" i="1" u="sng" dirty="0">
                <a:effectLst/>
                <a:latin typeface="+mj-lt"/>
                <a:ea typeface="Calibri" panose="020F0502020204030204" pitchFamily="34" charset="0"/>
              </a:rPr>
              <a:t>Laguna</a:t>
            </a:r>
            <a:r>
              <a:rPr lang="en-GB" sz="1800" dirty="0">
                <a:effectLst/>
                <a:latin typeface="+mj-lt"/>
                <a:ea typeface="Calibri" panose="020F0502020204030204" pitchFamily="34" charset="0"/>
              </a:rPr>
              <a:t> colours and yarns are colour matched and registered in APEX FIZ, ready to use.</a:t>
            </a:r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431B76-FC0F-EC66-A694-1715238617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rcRect r="3398"/>
          <a:stretch/>
        </p:blipFill>
        <p:spPr>
          <a:xfrm>
            <a:off x="77119" y="100113"/>
            <a:ext cx="2387924" cy="69214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8275F67-35E5-F361-DDEF-94808C951409}"/>
              </a:ext>
            </a:extLst>
          </p:cNvPr>
          <p:cNvSpPr txBox="1">
            <a:spLocks/>
          </p:cNvSpPr>
          <p:nvPr/>
        </p:nvSpPr>
        <p:spPr>
          <a:xfrm>
            <a:off x="3514615" y="612037"/>
            <a:ext cx="6073072" cy="6921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latin typeface="+mn-lt"/>
              </a:rPr>
              <a:t>Yarns and </a:t>
            </a:r>
            <a:r>
              <a:rPr lang="en-GB" sz="3200" dirty="0">
                <a:latin typeface="+mn-lt"/>
              </a:rPr>
              <a:t>colours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EC9EC44-441C-41E3-11D1-568D2AEEBE6B}"/>
              </a:ext>
            </a:extLst>
          </p:cNvPr>
          <p:cNvSpPr txBox="1">
            <a:spLocks/>
          </p:cNvSpPr>
          <p:nvPr/>
        </p:nvSpPr>
        <p:spPr>
          <a:xfrm>
            <a:off x="569976" y="5041900"/>
            <a:ext cx="598117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0A357A-C189-72C3-5985-447D1C32D0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1336" y="1700427"/>
            <a:ext cx="3047269" cy="41333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D5C2672-F2F5-7E14-7483-002506A30F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66690" y="788851"/>
            <a:ext cx="1873535" cy="45560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1DD9FA-7294-D938-B0ED-A983C533C1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79770" y="1456534"/>
            <a:ext cx="1862140" cy="4556097"/>
          </a:xfrm>
          <a:prstGeom prst="rect">
            <a:avLst/>
          </a:prstGeom>
        </p:spPr>
      </p:pic>
      <p:pic>
        <p:nvPicPr>
          <p:cNvPr id="2" name="Picture 1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6DC2999E-36CE-F847-CF94-E08581BC9C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9" y="100113"/>
            <a:ext cx="2768559" cy="69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12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4"/>
    </mc:Choice>
    <mc:Fallback xmlns="">
      <p:transition spd="slow" advTm="328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8C00B3-405C-63F3-4A44-AD3629CD4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33082" y="2069363"/>
            <a:ext cx="6957961" cy="3707783"/>
          </a:xfrm>
          <a:prstGeom prst="rect">
            <a:avLst/>
          </a:prstGeom>
        </p:spPr>
      </p:pic>
      <p:pic>
        <p:nvPicPr>
          <p:cNvPr id="4" name="Picture 3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7DBCA0ED-6C0D-92DC-FA10-C0BD5FE15F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9" y="100113"/>
            <a:ext cx="2768559" cy="6921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5BB234-A6A8-5B73-1321-09307F5358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27" y="868518"/>
            <a:ext cx="6298061" cy="3416977"/>
          </a:xfrm>
          <a:prstGeom prst="rect">
            <a:avLst/>
          </a:prstGeom>
        </p:spPr>
      </p:pic>
      <p:pic>
        <p:nvPicPr>
          <p:cNvPr id="13" name="Picture 12" descr="A mannequin wearing a white sweater&#10;&#10;AI-generated content may be incorrect.">
            <a:extLst>
              <a:ext uri="{FF2B5EF4-FFF2-40B4-BE49-F238E27FC236}">
                <a16:creationId xmlns:a16="http://schemas.microsoft.com/office/drawing/2014/main" id="{7443F874-7A5E-C076-EE7E-1ECE1D9BF3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836" y="868518"/>
            <a:ext cx="3966409" cy="57098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A06FE7-4762-1F9D-E9DC-AA3D709AF03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405"/>
          <a:stretch/>
        </p:blipFill>
        <p:spPr>
          <a:xfrm>
            <a:off x="4270034" y="3012095"/>
            <a:ext cx="3316157" cy="37308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575471A-D260-57BB-286D-EE3ADEBC81AE}"/>
              </a:ext>
            </a:extLst>
          </p:cNvPr>
          <p:cNvSpPr txBox="1"/>
          <p:nvPr/>
        </p:nvSpPr>
        <p:spPr>
          <a:xfrm>
            <a:off x="77119" y="4621493"/>
            <a:ext cx="423532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Structure development</a:t>
            </a:r>
          </a:p>
          <a:p>
            <a:pPr algn="ctr"/>
            <a:r>
              <a:rPr lang="en-US" sz="3200" dirty="0"/>
              <a:t>and</a:t>
            </a:r>
          </a:p>
          <a:p>
            <a:pPr algn="ctr"/>
            <a:r>
              <a:rPr lang="en-US" sz="3200" dirty="0"/>
              <a:t>creation of knit program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46727-669B-5FAE-4F6B-0CE128A14FCD}"/>
              </a:ext>
            </a:extLst>
          </p:cNvPr>
          <p:cNvSpPr txBox="1">
            <a:spLocks/>
          </p:cNvSpPr>
          <p:nvPr/>
        </p:nvSpPr>
        <p:spPr>
          <a:xfrm>
            <a:off x="7742833" y="100113"/>
            <a:ext cx="5151044" cy="589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latin typeface="+mn-lt"/>
              </a:rPr>
              <a:t>Design development</a:t>
            </a:r>
            <a:endParaRPr lang="en-GB" sz="32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78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99"/>
    </mc:Choice>
    <mc:Fallback xmlns="">
      <p:transition spd="slow" advTm="5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E5561CFC-140C-8DED-60D3-4E7B6175F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9" y="100113"/>
            <a:ext cx="2768559" cy="6921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0502F6-7685-A24E-0DBF-9F14685AE9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91" y="886166"/>
            <a:ext cx="5470517" cy="24531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10F100-1DC1-CF3B-C5F1-70FAC32742D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906" t="20970"/>
          <a:stretch/>
        </p:blipFill>
        <p:spPr>
          <a:xfrm>
            <a:off x="1831054" y="3428999"/>
            <a:ext cx="3853754" cy="3129265"/>
          </a:xfrm>
          <a:prstGeom prst="rect">
            <a:avLst/>
          </a:prstGeom>
        </p:spPr>
      </p:pic>
      <p:pic>
        <p:nvPicPr>
          <p:cNvPr id="8" name="Picture 7" descr="A mannequin wearing a sweater&#10;&#10;AI-generated content may be incorrect.">
            <a:extLst>
              <a:ext uri="{FF2B5EF4-FFF2-40B4-BE49-F238E27FC236}">
                <a16:creationId xmlns:a16="http://schemas.microsoft.com/office/drawing/2014/main" id="{34C96995-4202-7324-AB6E-6A76EF6369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506" y="769179"/>
            <a:ext cx="2991657" cy="408098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F5F15E-C1A1-ED88-FF78-6022B6F38A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664" y="3895668"/>
            <a:ext cx="1425501" cy="20761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116AE6-EBE7-3C20-F71F-4976F3EFD9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7732" y="3010618"/>
            <a:ext cx="3160241" cy="36790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B15339-B0CE-831A-0248-B05852E364FE}"/>
              </a:ext>
            </a:extLst>
          </p:cNvPr>
          <p:cNvSpPr txBox="1"/>
          <p:nvPr/>
        </p:nvSpPr>
        <p:spPr>
          <a:xfrm>
            <a:off x="10004149" y="2641286"/>
            <a:ext cx="1345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Final design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2954916-B82F-A3FD-F2AB-431913CD796C}"/>
              </a:ext>
            </a:extLst>
          </p:cNvPr>
          <p:cNvSpPr txBox="1">
            <a:spLocks/>
          </p:cNvSpPr>
          <p:nvPr/>
        </p:nvSpPr>
        <p:spPr>
          <a:xfrm>
            <a:off x="7742833" y="100113"/>
            <a:ext cx="5151044" cy="589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latin typeface="+mn-lt"/>
              </a:rPr>
              <a:t>Design development</a:t>
            </a:r>
            <a:endParaRPr lang="en-GB" sz="32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590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11"/>
    </mc:Choice>
    <mc:Fallback xmlns="">
      <p:transition spd="slow" advTm="8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-up of a pink and yellow striped fabric&#10;&#10;AI-generated content may be incorrect.">
            <a:extLst>
              <a:ext uri="{FF2B5EF4-FFF2-40B4-BE49-F238E27FC236}">
                <a16:creationId xmlns:a16="http://schemas.microsoft.com/office/drawing/2014/main" id="{B802E292-251F-8EF3-5510-29B752ED70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625" y="1956932"/>
            <a:ext cx="4002375" cy="4248055"/>
          </a:xfrm>
          <a:prstGeom prst="rect">
            <a:avLst/>
          </a:prstGeom>
        </p:spPr>
      </p:pic>
      <p:pic>
        <p:nvPicPr>
          <p:cNvPr id="8" name="Picture 7" descr="A close-up of a pink and yellow striped fabric&#10;&#10;AI-generated content may be incorrect.">
            <a:extLst>
              <a:ext uri="{FF2B5EF4-FFF2-40B4-BE49-F238E27FC236}">
                <a16:creationId xmlns:a16="http://schemas.microsoft.com/office/drawing/2014/main" id="{1F35FD33-FDF8-72C4-5791-D57BB1DE0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956" y="1956931"/>
            <a:ext cx="4002375" cy="424805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959ED-D0D8-B97F-221A-8292AD993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523" y="981635"/>
            <a:ext cx="3143042" cy="800451"/>
          </a:xfrm>
        </p:spPr>
        <p:txBody>
          <a:bodyPr>
            <a:normAutofit/>
          </a:bodyPr>
          <a:lstStyle/>
          <a:p>
            <a:pPr marL="0" indent="0">
              <a:spcBef>
                <a:spcPts val="400"/>
              </a:spcBef>
              <a:buNone/>
            </a:pPr>
            <a:r>
              <a:rPr lang="en-GB" sz="1800" u="sng" dirty="0">
                <a:latin typeface="+mj-lt"/>
                <a:ea typeface="Calibri" panose="020F0502020204030204" pitchFamily="34" charset="0"/>
              </a:rPr>
              <a:t>Feedback for knitted sample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GB" sz="1800" u="sng" dirty="0">
                <a:latin typeface="+mj-lt"/>
                <a:ea typeface="Calibri" panose="020F0502020204030204" pitchFamily="34" charset="0"/>
              </a:rPr>
              <a:t>from design team </a:t>
            </a:r>
            <a:endParaRPr lang="en-GB" sz="1800" u="sng" dirty="0">
              <a:effectLst/>
              <a:latin typeface="+mj-lt"/>
              <a:ea typeface="Calibri" panose="020F0502020204030204" pitchFamily="34" charset="0"/>
            </a:endParaRPr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431B76-FC0F-EC66-A694-1715238617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r="3398"/>
          <a:stretch/>
        </p:blipFill>
        <p:spPr>
          <a:xfrm>
            <a:off x="77119" y="100113"/>
            <a:ext cx="2387924" cy="69214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8275F67-35E5-F361-DDEF-94808C951409}"/>
              </a:ext>
            </a:extLst>
          </p:cNvPr>
          <p:cNvSpPr txBox="1">
            <a:spLocks/>
          </p:cNvSpPr>
          <p:nvPr/>
        </p:nvSpPr>
        <p:spPr>
          <a:xfrm>
            <a:off x="4198553" y="254737"/>
            <a:ext cx="4114174" cy="6921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latin typeface="+mn-lt"/>
              </a:rPr>
              <a:t>Virtual</a:t>
            </a:r>
            <a:r>
              <a:rPr lang="en-GB" sz="4800" dirty="0">
                <a:latin typeface="+mn-lt"/>
              </a:rPr>
              <a:t> sampling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EC9EC44-441C-41E3-11D1-568D2AEEBE6B}"/>
              </a:ext>
            </a:extLst>
          </p:cNvPr>
          <p:cNvSpPr txBox="1">
            <a:spLocks/>
          </p:cNvSpPr>
          <p:nvPr/>
        </p:nvSpPr>
        <p:spPr>
          <a:xfrm>
            <a:off x="569976" y="5041900"/>
            <a:ext cx="598117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CE78DA0-103C-6B1C-1884-9130034C76F5}"/>
              </a:ext>
            </a:extLst>
          </p:cNvPr>
          <p:cNvSpPr txBox="1">
            <a:spLocks/>
          </p:cNvSpPr>
          <p:nvPr/>
        </p:nvSpPr>
        <p:spPr>
          <a:xfrm>
            <a:off x="3071779" y="1519053"/>
            <a:ext cx="3110726" cy="3290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 u="sng" dirty="0">
                <a:latin typeface="+mj-lt"/>
                <a:ea typeface="Calibri" panose="020F0502020204030204" pitchFamily="34" charset="0"/>
              </a:rPr>
              <a:t>Virtual sample e-mailed </a:t>
            </a:r>
          </a:p>
          <a:p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EAA878-C21D-3BA9-0A22-59E04476FA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1926" y="2045602"/>
            <a:ext cx="1738725" cy="2243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E52817D-BC35-93C2-C703-405A17CD2B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07403" y="2059806"/>
            <a:ext cx="1744229" cy="21014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7C9C799-D0EC-1795-958B-8000B1EE8D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326" y="1644885"/>
            <a:ext cx="2787446" cy="2820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D2668058-03A6-4BC4-1386-6513CC1BC767}"/>
              </a:ext>
            </a:extLst>
          </p:cNvPr>
          <p:cNvSpPr txBox="1">
            <a:spLocks/>
          </p:cNvSpPr>
          <p:nvPr/>
        </p:nvSpPr>
        <p:spPr>
          <a:xfrm>
            <a:off x="6130380" y="978014"/>
            <a:ext cx="3143042" cy="8004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 u="sng" dirty="0">
                <a:latin typeface="+mj-lt"/>
                <a:ea typeface="Calibri" panose="020F0502020204030204" pitchFamily="34" charset="0"/>
              </a:rPr>
              <a:t>Feedback from design team </a:t>
            </a:r>
          </a:p>
          <a:p>
            <a:endParaRPr lang="en-GB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47CFA43-CDF9-A3F2-9F5B-01B6DD93DB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5288" y="1391442"/>
            <a:ext cx="2701365" cy="9695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A0998E6-9FFC-22B1-CBCA-1B8C9625C5B9}"/>
              </a:ext>
            </a:extLst>
          </p:cNvPr>
          <p:cNvSpPr txBox="1">
            <a:spLocks/>
          </p:cNvSpPr>
          <p:nvPr/>
        </p:nvSpPr>
        <p:spPr>
          <a:xfrm>
            <a:off x="9377013" y="1577146"/>
            <a:ext cx="2822737" cy="3290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 u="sng" dirty="0">
                <a:latin typeface="+mj-lt"/>
                <a:ea typeface="Calibri" panose="020F0502020204030204" pitchFamily="34" charset="0"/>
              </a:rPr>
              <a:t>E-mailed new colourway</a:t>
            </a:r>
          </a:p>
          <a:p>
            <a:endParaRPr lang="en-GB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946EC734-D8BA-2DFB-0D78-D26725B3ADF6}"/>
                  </a:ext>
                </a:extLst>
              </p14:cNvPr>
              <p14:cNvContentPartPr/>
              <p14:nvPr/>
            </p14:nvContentPartPr>
            <p14:xfrm>
              <a:off x="1730420" y="8811220"/>
              <a:ext cx="1440" cy="144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946EC734-D8BA-2DFB-0D78-D26725B3ADF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676780" y="8703220"/>
                <a:ext cx="109080" cy="217080"/>
              </a:xfrm>
              <a:prstGeom prst="rect">
                <a:avLst/>
              </a:prstGeom>
            </p:spPr>
          </p:pic>
        </mc:Fallback>
      </mc:AlternateContent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95D14FC9-E443-9947-8E3D-7303152DB304}"/>
              </a:ext>
            </a:extLst>
          </p:cNvPr>
          <p:cNvSpPr txBox="1">
            <a:spLocks/>
          </p:cNvSpPr>
          <p:nvPr/>
        </p:nvSpPr>
        <p:spPr>
          <a:xfrm>
            <a:off x="7186285" y="5715454"/>
            <a:ext cx="2822737" cy="329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latin typeface="+mj-lt"/>
              </a:rPr>
              <a:t>Approved!</a:t>
            </a:r>
            <a:endParaRPr lang="en-GB" sz="1800" dirty="0">
              <a:latin typeface="+mj-lt"/>
            </a:endParaRPr>
          </a:p>
        </p:txBody>
      </p:sp>
      <p:pic>
        <p:nvPicPr>
          <p:cNvPr id="57" name="Graphic 56" descr="Badge Tick with solid fill">
            <a:extLst>
              <a:ext uri="{FF2B5EF4-FFF2-40B4-BE49-F238E27FC236}">
                <a16:creationId xmlns:a16="http://schemas.microsoft.com/office/drawing/2014/main" id="{619C37A9-273E-A780-30D5-7934AF0812B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15488" y="5963904"/>
            <a:ext cx="482166" cy="48216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18573E7F-2431-EFCA-65B1-D23EDFB23349}"/>
                  </a:ext>
                </a:extLst>
              </p14:cNvPr>
              <p14:cNvContentPartPr/>
              <p14:nvPr/>
            </p14:nvContentPartPr>
            <p14:xfrm>
              <a:off x="5794825" y="2125977"/>
              <a:ext cx="347760" cy="2664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18573E7F-2431-EFCA-65B1-D23EDFB2334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740825" y="2018337"/>
                <a:ext cx="45540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B5C09E40-3EB5-4BC7-9E68-90252A0A1839}"/>
                  </a:ext>
                </a:extLst>
              </p14:cNvPr>
              <p14:cNvContentPartPr/>
              <p14:nvPr/>
            </p14:nvContentPartPr>
            <p14:xfrm>
              <a:off x="7914865" y="1539537"/>
              <a:ext cx="337320" cy="86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B5C09E40-3EB5-4BC7-9E68-90252A0A183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861225" y="1431897"/>
                <a:ext cx="444960" cy="22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4CFF7F43-1419-1897-0522-57BB0515295E}"/>
                  </a:ext>
                </a:extLst>
              </p14:cNvPr>
              <p14:cNvContentPartPr/>
              <p14:nvPr/>
            </p14:nvContentPartPr>
            <p14:xfrm>
              <a:off x="11464825" y="2181417"/>
              <a:ext cx="382320" cy="1224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4CFF7F43-1419-1897-0522-57BB0515295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411185" y="2073417"/>
                <a:ext cx="489960" cy="22788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icture 1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733A9595-3F50-F328-7832-F354CC92463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9" y="100113"/>
            <a:ext cx="2768559" cy="69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38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4"/>
    </mc:Choice>
    <mc:Fallback xmlns="">
      <p:transition spd="slow" advTm="313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959ED-D0D8-B97F-221A-8292AD993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3381" y="5409608"/>
            <a:ext cx="2552125" cy="9111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>
                <a:effectLst/>
                <a:latin typeface="+mj-lt"/>
                <a:ea typeface="Calibri" panose="020F0502020204030204" pitchFamily="34" charset="0"/>
              </a:rPr>
              <a:t>Quick and easy tool to view different colourways</a:t>
            </a:r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431B76-FC0F-EC66-A694-1715238617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3398"/>
          <a:stretch/>
        </p:blipFill>
        <p:spPr>
          <a:xfrm>
            <a:off x="77119" y="100113"/>
            <a:ext cx="2387924" cy="69214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8275F67-35E5-F361-DDEF-94808C951409}"/>
              </a:ext>
            </a:extLst>
          </p:cNvPr>
          <p:cNvSpPr txBox="1">
            <a:spLocks/>
          </p:cNvSpPr>
          <p:nvPr/>
        </p:nvSpPr>
        <p:spPr>
          <a:xfrm>
            <a:off x="3514615" y="612037"/>
            <a:ext cx="6073072" cy="6921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err="1">
                <a:latin typeface="+mn-lt"/>
              </a:rPr>
              <a:t>Colourway</a:t>
            </a:r>
            <a:r>
              <a:rPr lang="en-US" sz="3200" dirty="0">
                <a:latin typeface="+mn-lt"/>
              </a:rPr>
              <a:t> developments</a:t>
            </a:r>
            <a:endParaRPr lang="en-GB" sz="3200" dirty="0">
              <a:latin typeface="+mn-lt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EC9EC44-441C-41E3-11D1-568D2AEEBE6B}"/>
              </a:ext>
            </a:extLst>
          </p:cNvPr>
          <p:cNvSpPr txBox="1">
            <a:spLocks/>
          </p:cNvSpPr>
          <p:nvPr/>
        </p:nvSpPr>
        <p:spPr>
          <a:xfrm>
            <a:off x="569976" y="5041900"/>
            <a:ext cx="598117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08B650-8DF6-7BB5-56CF-5EE546C3F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58" y="1417510"/>
            <a:ext cx="6409313" cy="37387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2B26D4-1159-E54E-7D81-B13D402B83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345" y="4992126"/>
            <a:ext cx="3029373" cy="13527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0F4FFB9-A8BC-73A4-ABE9-6FD2E48CB0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7426" y="1517243"/>
            <a:ext cx="1502942" cy="566627"/>
          </a:xfrm>
          <a:prstGeom prst="rect">
            <a:avLst/>
          </a:prstGeom>
        </p:spPr>
      </p:pic>
      <p:pic>
        <p:nvPicPr>
          <p:cNvPr id="2" name="Picture 1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EC56F8C5-3922-5B22-0F68-2371F3E091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9" y="100113"/>
            <a:ext cx="2768559" cy="692140"/>
          </a:xfrm>
          <a:prstGeom prst="rect">
            <a:avLst/>
          </a:prstGeom>
        </p:spPr>
      </p:pic>
      <p:pic>
        <p:nvPicPr>
          <p:cNvPr id="9" name="Picture 8" descr="A pink and orange sweater on a white brick wall&#10;&#10;AI-generated content may be incorrect.">
            <a:extLst>
              <a:ext uri="{FF2B5EF4-FFF2-40B4-BE49-F238E27FC236}">
                <a16:creationId xmlns:a16="http://schemas.microsoft.com/office/drawing/2014/main" id="{0749B65A-CA57-1190-7C7A-8A76AAC1C4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829" y="1417510"/>
            <a:ext cx="3786143" cy="50475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838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6"/>
    </mc:Choice>
    <mc:Fallback xmlns="">
      <p:transition spd="slow" advTm="313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7231AB-C629-FD14-7210-4160A4AF09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29693798-5637-59E1-6429-9EC8B4E139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6" y="321033"/>
            <a:ext cx="3600000" cy="900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9CF9218-76CF-C18B-A44E-B638EBF1F508}"/>
              </a:ext>
            </a:extLst>
          </p:cNvPr>
          <p:cNvSpPr/>
          <p:nvPr/>
        </p:nvSpPr>
        <p:spPr>
          <a:xfrm>
            <a:off x="659080" y="1359557"/>
            <a:ext cx="2695652" cy="107628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GB" sz="2000" b="1" dirty="0">
                <a:solidFill>
                  <a:schemeClr val="tx1"/>
                </a:solidFill>
              </a:rPr>
              <a:t>Digital Maps and Colways </a:t>
            </a:r>
            <a:endParaRPr lang="en-GB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4DED2B-F66A-B184-5F63-0044C87797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220" t="20663" r="10455" b="6011"/>
          <a:stretch>
            <a:fillRect/>
          </a:stretch>
        </p:blipFill>
        <p:spPr>
          <a:xfrm>
            <a:off x="5780762" y="942126"/>
            <a:ext cx="1658762" cy="1963524"/>
          </a:xfrm>
          <a:prstGeom prst="rect">
            <a:avLst/>
          </a:prstGeom>
        </p:spPr>
      </p:pic>
      <p:pic>
        <p:nvPicPr>
          <p:cNvPr id="2050" name="x_x_Picture 3">
            <a:extLst>
              <a:ext uri="{FF2B5EF4-FFF2-40B4-BE49-F238E27FC236}">
                <a16:creationId xmlns:a16="http://schemas.microsoft.com/office/drawing/2014/main" id="{39D9376C-8AB6-38DD-28EF-603B2B1E53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60" r="26717"/>
          <a:stretch>
            <a:fillRect/>
          </a:stretch>
        </p:blipFill>
        <p:spPr bwMode="auto">
          <a:xfrm>
            <a:off x="7814253" y="942126"/>
            <a:ext cx="1367730" cy="1906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7D6072-9944-6EF5-3951-8E9AED1CC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9583" y="465525"/>
            <a:ext cx="1866376" cy="2363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BC90A4-8931-D2F4-D48C-32E1E8039A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865" y="3138493"/>
            <a:ext cx="2551648" cy="360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2DB1D21-346B-0F4C-ED80-618DEBAAEE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5169" y="3138493"/>
            <a:ext cx="2541561" cy="360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A47B55C-0E04-EFE1-C364-4DE4FEAC72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8257" y="3162350"/>
            <a:ext cx="2574265" cy="360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CB09D17-3273-9D58-69F9-F25A9F5229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86267" y="3162350"/>
            <a:ext cx="2558242" cy="360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A9EC48-43D3-A781-A445-DEF40116497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23441" b="9204"/>
          <a:stretch>
            <a:fillRect/>
          </a:stretch>
        </p:blipFill>
        <p:spPr>
          <a:xfrm>
            <a:off x="3657430" y="896112"/>
            <a:ext cx="1619577" cy="1963524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98CAEF82-34BD-13EA-3A35-C26CD4AA4460}"/>
              </a:ext>
            </a:extLst>
          </p:cNvPr>
          <p:cNvSpPr/>
          <p:nvPr/>
        </p:nvSpPr>
        <p:spPr>
          <a:xfrm>
            <a:off x="7043146" y="1656123"/>
            <a:ext cx="1163978" cy="487002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B077FE5F-6B9F-CF95-47EB-18E5D258ED4F}"/>
              </a:ext>
            </a:extLst>
          </p:cNvPr>
          <p:cNvSpPr/>
          <p:nvPr/>
        </p:nvSpPr>
        <p:spPr>
          <a:xfrm>
            <a:off x="9246149" y="1620246"/>
            <a:ext cx="1163978" cy="487002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9F8E0E-BB74-3A55-4CB2-2EC4F999DCF7}"/>
              </a:ext>
            </a:extLst>
          </p:cNvPr>
          <p:cNvSpPr txBox="1"/>
          <p:nvPr/>
        </p:nvSpPr>
        <p:spPr>
          <a:xfrm>
            <a:off x="4986650" y="1076257"/>
            <a:ext cx="1163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Original to Map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9DBD29D7-CBCD-0B11-E8D6-05A41BB3819C}"/>
              </a:ext>
            </a:extLst>
          </p:cNvPr>
          <p:cNvSpPr/>
          <p:nvPr/>
        </p:nvSpPr>
        <p:spPr>
          <a:xfrm>
            <a:off x="4869830" y="1656123"/>
            <a:ext cx="1163978" cy="487002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3210D3-4C3E-1D40-A90E-02C8EA227B80}"/>
              </a:ext>
            </a:extLst>
          </p:cNvPr>
          <p:cNvSpPr txBox="1"/>
          <p:nvPr/>
        </p:nvSpPr>
        <p:spPr>
          <a:xfrm>
            <a:off x="6828157" y="1087615"/>
            <a:ext cx="1265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Map to simulation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987BCD-55AE-D35D-FE89-430534831442}"/>
              </a:ext>
            </a:extLst>
          </p:cNvPr>
          <p:cNvSpPr txBox="1"/>
          <p:nvPr/>
        </p:nvSpPr>
        <p:spPr>
          <a:xfrm>
            <a:off x="9103148" y="799258"/>
            <a:ext cx="14504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Simulation to Physical sample</a:t>
            </a:r>
          </a:p>
        </p:txBody>
      </p:sp>
    </p:spTree>
    <p:extLst>
      <p:ext uri="{BB962C8B-B14F-4D97-AF65-F5344CB8AC3E}">
        <p14:creationId xmlns:p14="http://schemas.microsoft.com/office/powerpoint/2010/main" val="4232905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BCDF3B67-0287-D947-50C7-2B0BD98B18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414"/>
          <a:stretch/>
        </p:blipFill>
        <p:spPr>
          <a:xfrm>
            <a:off x="6795878" y="415857"/>
            <a:ext cx="5035502" cy="394898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B561A84-21EC-0B2E-F310-61764170551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7359"/>
          <a:stretch/>
        </p:blipFill>
        <p:spPr>
          <a:xfrm>
            <a:off x="5167655" y="1353915"/>
            <a:ext cx="5041215" cy="384601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F828C25-B0E4-1BA6-3B4E-51A99C0377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7358"/>
          <a:stretch/>
        </p:blipFill>
        <p:spPr>
          <a:xfrm>
            <a:off x="3545145" y="2192762"/>
            <a:ext cx="5022865" cy="384601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83B0904-0DDD-AAFE-4915-4347FD32934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7359"/>
          <a:stretch/>
        </p:blipFill>
        <p:spPr>
          <a:xfrm>
            <a:off x="1904285" y="3011983"/>
            <a:ext cx="5046956" cy="3846017"/>
          </a:xfrm>
          <a:prstGeom prst="rect">
            <a:avLst/>
          </a:prstGeom>
        </p:spPr>
      </p:pic>
      <p:pic>
        <p:nvPicPr>
          <p:cNvPr id="19" name="Picture 18" descr="A close up of a text&#10;&#10;AI-generated content may be incorrect.">
            <a:extLst>
              <a:ext uri="{FF2B5EF4-FFF2-40B4-BE49-F238E27FC236}">
                <a16:creationId xmlns:a16="http://schemas.microsoft.com/office/drawing/2014/main" id="{44704028-B98F-5E90-8640-CF5ECBB087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43" y="2772339"/>
            <a:ext cx="5914057" cy="7531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2F4DEA-C6D2-3D85-BA90-0D235F7029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977" y="1908143"/>
            <a:ext cx="6143285" cy="69423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4C25524-49DC-B3A1-17F2-68CE25AC77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678" y="1074967"/>
            <a:ext cx="6051596" cy="70732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3055956-2420-79D0-3477-D535F53137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763" y="223877"/>
            <a:ext cx="6136733" cy="720428"/>
          </a:xfrm>
          <a:prstGeom prst="rect">
            <a:avLst/>
          </a:prstGeom>
        </p:spPr>
      </p:pic>
      <p:pic>
        <p:nvPicPr>
          <p:cNvPr id="31" name="Picture 30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4050F84F-AB02-D149-1673-31FA7B75D9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9" y="100113"/>
            <a:ext cx="2768559" cy="6921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4530B0-DA35-B9FC-619E-533035B794A6}"/>
              </a:ext>
            </a:extLst>
          </p:cNvPr>
          <p:cNvSpPr txBox="1"/>
          <p:nvPr/>
        </p:nvSpPr>
        <p:spPr>
          <a:xfrm>
            <a:off x="183923" y="1004568"/>
            <a:ext cx="4535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 can simulate any yarn </a:t>
            </a:r>
          </a:p>
          <a:p>
            <a:r>
              <a:rPr lang="en-GB" dirty="0"/>
              <a:t>type in any colour.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447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58"/>
    </mc:Choice>
    <mc:Fallback xmlns="">
      <p:transition spd="slow" advTm="10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79D3CB59-6C83-D69D-8628-F7B78CAC1F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9" y="100113"/>
            <a:ext cx="2768559" cy="6921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06A0E7-321C-3823-D647-99B207576D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014" y="2294674"/>
            <a:ext cx="2710426" cy="36009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7DAEA5-5C13-F677-37E2-EEAD9DEC92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5552" y="243841"/>
            <a:ext cx="2693217" cy="36009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0C69B9-CBD2-E3B1-23D0-0B5BEB358D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7952" y="243841"/>
            <a:ext cx="2724493" cy="36009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19ABD2-BEC4-A79A-9AA0-7E6529BF30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5049" y="3067543"/>
            <a:ext cx="2710426" cy="36009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94CE7E-BAA7-FB32-DEA7-F5B6039B3A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22084" y="3067543"/>
            <a:ext cx="2695380" cy="360099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F6FF6F8-9BD0-7707-7C80-33C444D33BF5}"/>
              </a:ext>
            </a:extLst>
          </p:cNvPr>
          <p:cNvSpPr txBox="1"/>
          <p:nvPr/>
        </p:nvSpPr>
        <p:spPr>
          <a:xfrm>
            <a:off x="676325" y="1341120"/>
            <a:ext cx="19496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Mapping onto</a:t>
            </a:r>
          </a:p>
          <a:p>
            <a:r>
              <a:rPr lang="en-US" sz="2400" dirty="0"/>
              <a:t>existing photo</a:t>
            </a:r>
            <a:endParaRPr lang="en-GB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481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9"/>
    </mc:Choice>
    <mc:Fallback xmlns="">
      <p:transition spd="slow" advTm="9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DDDBF276-4156-3522-07EE-095DCA96E6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9" y="100113"/>
            <a:ext cx="2768559" cy="692140"/>
          </a:xfrm>
          <a:prstGeom prst="rect">
            <a:avLst/>
          </a:prstGeom>
        </p:spPr>
      </p:pic>
      <p:pic>
        <p:nvPicPr>
          <p:cNvPr id="4" name="Picture 3" descr="A mannequin wearing a sweater with a rose on it&#10;&#10;AI-generated content may be incorrect.">
            <a:extLst>
              <a:ext uri="{FF2B5EF4-FFF2-40B4-BE49-F238E27FC236}">
                <a16:creationId xmlns:a16="http://schemas.microsoft.com/office/drawing/2014/main" id="{D908D4E8-2790-5BDC-EEC1-B861AE93E2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684" y="689354"/>
            <a:ext cx="3061024" cy="43982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close-up of a red rose&#10;&#10;AI-generated content may be incorrect.">
            <a:extLst>
              <a:ext uri="{FF2B5EF4-FFF2-40B4-BE49-F238E27FC236}">
                <a16:creationId xmlns:a16="http://schemas.microsoft.com/office/drawing/2014/main" id="{707D934C-B9AA-DFAB-25E0-6BEBDD5CD2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" t="24306" r="2704" b="25694"/>
          <a:stretch/>
        </p:blipFill>
        <p:spPr>
          <a:xfrm>
            <a:off x="77119" y="1435364"/>
            <a:ext cx="2957857" cy="2289954"/>
          </a:xfrm>
          <a:prstGeom prst="rect">
            <a:avLst/>
          </a:prstGeom>
        </p:spPr>
      </p:pic>
      <p:pic>
        <p:nvPicPr>
          <p:cNvPr id="8" name="Picture 7" descr="A close-up of a red rose&#10;&#10;AI-generated content may be incorrect.">
            <a:extLst>
              <a:ext uri="{FF2B5EF4-FFF2-40B4-BE49-F238E27FC236}">
                <a16:creationId xmlns:a16="http://schemas.microsoft.com/office/drawing/2014/main" id="{16FB2A75-2608-3F89-EC4E-DCEE769E01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" t="22813" r="4348" b="24548"/>
          <a:stretch/>
        </p:blipFill>
        <p:spPr>
          <a:xfrm>
            <a:off x="2516972" y="3725318"/>
            <a:ext cx="3300107" cy="268976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0B5E098-A7EB-B8B2-67D0-334DFF1FE210}"/>
              </a:ext>
            </a:extLst>
          </p:cNvPr>
          <p:cNvSpPr txBox="1"/>
          <p:nvPr/>
        </p:nvSpPr>
        <p:spPr>
          <a:xfrm>
            <a:off x="249365" y="882976"/>
            <a:ext cx="1988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Original image</a:t>
            </a:r>
            <a:endParaRPr lang="en-GB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8E8560-5B20-E79B-57BB-F0D778135A4F}"/>
              </a:ext>
            </a:extLst>
          </p:cNvPr>
          <p:cNvSpPr txBox="1"/>
          <p:nvPr/>
        </p:nvSpPr>
        <p:spPr>
          <a:xfrm>
            <a:off x="3034976" y="3198167"/>
            <a:ext cx="2583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Converted into knit</a:t>
            </a:r>
            <a:endParaRPr lang="en-GB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F201D7-72C9-350D-1FEC-D4E5A7FE84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6121" y="2763308"/>
            <a:ext cx="3452033" cy="389098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E395910-7CE2-FDA4-FB92-09B11CEC56AE}"/>
              </a:ext>
            </a:extLst>
          </p:cNvPr>
          <p:cNvSpPr txBox="1">
            <a:spLocks/>
          </p:cNvSpPr>
          <p:nvPr/>
        </p:nvSpPr>
        <p:spPr>
          <a:xfrm>
            <a:off x="7673705" y="73476"/>
            <a:ext cx="5151044" cy="589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latin typeface="+mn-lt"/>
              </a:rPr>
              <a:t>Design development</a:t>
            </a:r>
            <a:endParaRPr lang="en-GB" sz="3200" dirty="0"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E17D1D-CE75-AEDE-D566-C6EADBA831EF}"/>
              </a:ext>
            </a:extLst>
          </p:cNvPr>
          <p:cNvSpPr txBox="1"/>
          <p:nvPr/>
        </p:nvSpPr>
        <p:spPr>
          <a:xfrm>
            <a:off x="9321469" y="1344641"/>
            <a:ext cx="18555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From the simulation our customer decided to alter the block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702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69"/>
    </mc:Choice>
    <mc:Fallback xmlns="">
      <p:transition spd="slow" advTm="6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nnequin wearing a black and white sweater&#10;&#10;AI-generated content may be incorrect.">
            <a:extLst>
              <a:ext uri="{FF2B5EF4-FFF2-40B4-BE49-F238E27FC236}">
                <a16:creationId xmlns:a16="http://schemas.microsoft.com/office/drawing/2014/main" id="{680E566D-D96E-B621-05AC-28362DB698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" b="2342"/>
          <a:stretch/>
        </p:blipFill>
        <p:spPr>
          <a:xfrm>
            <a:off x="5713911" y="792253"/>
            <a:ext cx="3293666" cy="49427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0D2C7B-5AF2-4761-312F-62B15279016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739" t="15194" r="11401" b="12817"/>
          <a:stretch>
            <a:fillRect/>
          </a:stretch>
        </p:blipFill>
        <p:spPr>
          <a:xfrm>
            <a:off x="232616" y="928934"/>
            <a:ext cx="3379773" cy="3562709"/>
          </a:xfrm>
          <a:prstGeom prst="rect">
            <a:avLst/>
          </a:prstGeom>
        </p:spPr>
      </p:pic>
      <p:pic>
        <p:nvPicPr>
          <p:cNvPr id="12" name="Picture 11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D0AFFBCC-6B63-A2E2-59BA-C703785457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9" y="100113"/>
            <a:ext cx="2768559" cy="69214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E343604D-CA0B-8E37-94AD-3FEBFA1DDC20}"/>
                  </a:ext>
                </a:extLst>
              </p14:cNvPr>
              <p14:cNvContentPartPr/>
              <p14:nvPr/>
            </p14:nvContentPartPr>
            <p14:xfrm>
              <a:off x="7360744" y="1509363"/>
              <a:ext cx="72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E343604D-CA0B-8E37-94AD-3FEBFA1DDC2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56424" y="1505043"/>
                <a:ext cx="936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8171C6C5-0FD8-6164-4820-33F302B64373}"/>
                  </a:ext>
                </a:extLst>
              </p14:cNvPr>
              <p14:cNvContentPartPr/>
              <p14:nvPr/>
            </p14:nvContentPartPr>
            <p14:xfrm>
              <a:off x="7404664" y="1401003"/>
              <a:ext cx="36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8171C6C5-0FD8-6164-4820-33F302B6437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398544" y="1394883"/>
                <a:ext cx="12600" cy="12600"/>
              </a:xfrm>
              <a:prstGeom prst="rect">
                <a:avLst/>
              </a:prstGeom>
            </p:spPr>
          </p:pic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5DEE57AE-A467-734C-0F25-0B3198D34C1F}"/>
              </a:ext>
            </a:extLst>
          </p:cNvPr>
          <p:cNvGrpSpPr/>
          <p:nvPr/>
        </p:nvGrpSpPr>
        <p:grpSpPr>
          <a:xfrm>
            <a:off x="2434274" y="1921658"/>
            <a:ext cx="3208121" cy="4716497"/>
            <a:chOff x="4378990" y="1294467"/>
            <a:chExt cx="3380231" cy="505684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1B7A2B3-ED13-41F3-3A03-1459C409B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4662" t="24814" r="5824"/>
            <a:stretch>
              <a:fillRect/>
            </a:stretch>
          </p:blipFill>
          <p:spPr>
            <a:xfrm>
              <a:off x="4378990" y="2545953"/>
              <a:ext cx="3380231" cy="3805362"/>
            </a:xfrm>
            <a:prstGeom prst="rect">
              <a:avLst/>
            </a:prstGeom>
            <a:effectLst/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51A68B8-977E-AF26-17B4-A190D4B58464}"/>
                </a:ext>
              </a:extLst>
            </p:cNvPr>
            <p:cNvSpPr/>
            <p:nvPr/>
          </p:nvSpPr>
          <p:spPr>
            <a:xfrm>
              <a:off x="7224823" y="1294467"/>
              <a:ext cx="534398" cy="37397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96279671-B986-2000-20FF-57CEE0559C90}"/>
                  </a:ext>
                </a:extLst>
              </p14:cNvPr>
              <p14:cNvContentPartPr/>
              <p14:nvPr/>
            </p14:nvContentPartPr>
            <p14:xfrm>
              <a:off x="8070664" y="1695483"/>
              <a:ext cx="3240" cy="21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96279671-B986-2000-20FF-57CEE0559C9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064544" y="1689363"/>
                <a:ext cx="15480" cy="14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80BAA109-FC01-C5A9-D757-999515ABF98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23882" y="2467046"/>
            <a:ext cx="2788946" cy="404919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08588FA-DD22-E0E7-6069-4069D3CAAFFE}"/>
              </a:ext>
            </a:extLst>
          </p:cNvPr>
          <p:cNvSpPr txBox="1">
            <a:spLocks/>
          </p:cNvSpPr>
          <p:nvPr/>
        </p:nvSpPr>
        <p:spPr>
          <a:xfrm>
            <a:off x="7742833" y="100113"/>
            <a:ext cx="5151044" cy="589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latin typeface="+mn-lt"/>
              </a:rPr>
              <a:t>Design development</a:t>
            </a:r>
            <a:endParaRPr lang="en-GB" sz="3200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CE80D7-4FD3-076C-13EA-4B6EFB2AEF5F}"/>
              </a:ext>
            </a:extLst>
          </p:cNvPr>
          <p:cNvSpPr txBox="1"/>
          <p:nvPr/>
        </p:nvSpPr>
        <p:spPr>
          <a:xfrm>
            <a:off x="10318355" y="2097714"/>
            <a:ext cx="1345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Final design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748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11"/>
    </mc:Choice>
    <mc:Fallback xmlns="">
      <p:transition spd="slow" advTm="5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mannequin wearing a green sweater&#10;&#10;AI-generated content may be incorrect.">
            <a:extLst>
              <a:ext uri="{FF2B5EF4-FFF2-40B4-BE49-F238E27FC236}">
                <a16:creationId xmlns:a16="http://schemas.microsoft.com/office/drawing/2014/main" id="{8B524EFC-CB1C-F905-32FC-DDF9E7AC7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32" y="4264930"/>
            <a:ext cx="2498965" cy="231648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959ED-D0D8-B97F-221A-8292AD993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75" y="1033878"/>
            <a:ext cx="1883629" cy="32906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1800" dirty="0">
                <a:effectLst/>
                <a:latin typeface="+mj-lt"/>
                <a:ea typeface="Calibri" panose="020F0502020204030204" pitchFamily="34" charset="0"/>
              </a:rPr>
              <a:t>Original design</a:t>
            </a:r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431B76-FC0F-EC66-A694-1715238617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3398"/>
          <a:stretch/>
        </p:blipFill>
        <p:spPr>
          <a:xfrm>
            <a:off x="77119" y="100113"/>
            <a:ext cx="2387924" cy="69214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8275F67-35E5-F361-DDEF-94808C951409}"/>
              </a:ext>
            </a:extLst>
          </p:cNvPr>
          <p:cNvSpPr txBox="1">
            <a:spLocks/>
          </p:cNvSpPr>
          <p:nvPr/>
        </p:nvSpPr>
        <p:spPr>
          <a:xfrm>
            <a:off x="7244135" y="149213"/>
            <a:ext cx="5151044" cy="589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latin typeface="+mn-lt"/>
              </a:rPr>
              <a:t>Design development</a:t>
            </a:r>
            <a:endParaRPr lang="en-GB" sz="3200" dirty="0">
              <a:latin typeface="+mn-lt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EC9EC44-441C-41E3-11D1-568D2AEEBE6B}"/>
              </a:ext>
            </a:extLst>
          </p:cNvPr>
          <p:cNvSpPr txBox="1">
            <a:spLocks/>
          </p:cNvSpPr>
          <p:nvPr/>
        </p:nvSpPr>
        <p:spPr>
          <a:xfrm>
            <a:off x="569976" y="5041900"/>
            <a:ext cx="598117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F27D12-2F4E-AE36-AE0A-465845F8F3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037" y="1507213"/>
            <a:ext cx="3080434" cy="22490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F68715D-5E47-2ABD-37A4-96F741B7D8BC}"/>
              </a:ext>
            </a:extLst>
          </p:cNvPr>
          <p:cNvSpPr txBox="1">
            <a:spLocks/>
          </p:cNvSpPr>
          <p:nvPr/>
        </p:nvSpPr>
        <p:spPr>
          <a:xfrm>
            <a:off x="1606638" y="3958145"/>
            <a:ext cx="1883629" cy="3290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 dirty="0">
                <a:latin typeface="+mj-lt"/>
                <a:ea typeface="Calibri" panose="020F0502020204030204" pitchFamily="34" charset="0"/>
              </a:rPr>
              <a:t>First virtual sample</a:t>
            </a:r>
          </a:p>
          <a:p>
            <a:endParaRPr lang="en-GB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6FE24668-EC87-C16B-8673-7ABA6C17C6D2}"/>
              </a:ext>
            </a:extLst>
          </p:cNvPr>
          <p:cNvSpPr txBox="1">
            <a:spLocks/>
          </p:cNvSpPr>
          <p:nvPr/>
        </p:nvSpPr>
        <p:spPr>
          <a:xfrm>
            <a:off x="3490267" y="798307"/>
            <a:ext cx="3690913" cy="981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GB" sz="1800" dirty="0">
                <a:latin typeface="+mj-lt"/>
                <a:ea typeface="Calibri" panose="020F0502020204030204" pitchFamily="34" charset="0"/>
              </a:rPr>
              <a:t>Second virtual sample</a:t>
            </a:r>
          </a:p>
          <a:p>
            <a:pPr marL="0" indent="0"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GB" sz="1800" dirty="0">
                <a:latin typeface="+mj-lt"/>
                <a:ea typeface="Calibri" panose="020F0502020204030204" pitchFamily="34" charset="0"/>
              </a:rPr>
              <a:t>Changed bells to lightbulbs</a:t>
            </a:r>
          </a:p>
          <a:p>
            <a:endParaRPr lang="en-GB" dirty="0"/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1815A776-C506-8B7C-4A42-933548FBF1DC}"/>
              </a:ext>
            </a:extLst>
          </p:cNvPr>
          <p:cNvSpPr txBox="1">
            <a:spLocks/>
          </p:cNvSpPr>
          <p:nvPr/>
        </p:nvSpPr>
        <p:spPr>
          <a:xfrm>
            <a:off x="3452094" y="6416879"/>
            <a:ext cx="1883629" cy="3290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 dirty="0">
                <a:latin typeface="+mj-lt"/>
                <a:ea typeface="Calibri" panose="020F0502020204030204" pitchFamily="34" charset="0"/>
              </a:rPr>
              <a:t>Colour variation</a:t>
            </a:r>
          </a:p>
          <a:p>
            <a:endParaRPr lang="en-GB" dirty="0"/>
          </a:p>
        </p:txBody>
      </p:sp>
      <p:pic>
        <p:nvPicPr>
          <p:cNvPr id="7" name="Picture 6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1DC2A8F4-DB75-36D7-2BA9-8C0964B3CD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9" y="100113"/>
            <a:ext cx="2768559" cy="692140"/>
          </a:xfrm>
          <a:prstGeom prst="rect">
            <a:avLst/>
          </a:prstGeom>
        </p:spPr>
      </p:pic>
      <p:pic>
        <p:nvPicPr>
          <p:cNvPr id="11" name="Picture 10" descr="A mannequin wearing a green sweater with a black and yellow design&#10;&#10;AI-generated content may be incorrect.">
            <a:extLst>
              <a:ext uri="{FF2B5EF4-FFF2-40B4-BE49-F238E27FC236}">
                <a16:creationId xmlns:a16="http://schemas.microsoft.com/office/drawing/2014/main" id="{96AF0981-9F5F-C4F6-5E94-70F3ADE846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063" y="1585110"/>
            <a:ext cx="2770111" cy="2567827"/>
          </a:xfrm>
          <a:prstGeom prst="rect">
            <a:avLst/>
          </a:prstGeom>
        </p:spPr>
      </p:pic>
      <p:pic>
        <p:nvPicPr>
          <p:cNvPr id="14" name="Picture 13" descr="A mannequin wearing a blue sweater&#10;&#10;AI-generated content may be incorrect.">
            <a:extLst>
              <a:ext uri="{FF2B5EF4-FFF2-40B4-BE49-F238E27FC236}">
                <a16:creationId xmlns:a16="http://schemas.microsoft.com/office/drawing/2014/main" id="{AE8F63A3-C7AA-432C-E38A-62B2E018B5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697" y="3837592"/>
            <a:ext cx="2676457" cy="24810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D4E7C6-AECD-6D8E-3469-F4B2F73502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9808" y="1298105"/>
            <a:ext cx="4545682" cy="50205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70F7A95-C8F7-3B7E-F7CA-F98B8E1393A2}"/>
              </a:ext>
            </a:extLst>
          </p:cNvPr>
          <p:cNvSpPr txBox="1"/>
          <p:nvPr/>
        </p:nvSpPr>
        <p:spPr>
          <a:xfrm>
            <a:off x="9221638" y="809064"/>
            <a:ext cx="1345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+mj-lt"/>
              </a:rPr>
              <a:t>Final design </a:t>
            </a:r>
          </a:p>
        </p:txBody>
      </p:sp>
    </p:spTree>
    <p:extLst>
      <p:ext uri="{BB962C8B-B14F-4D97-AF65-F5344CB8AC3E}">
        <p14:creationId xmlns:p14="http://schemas.microsoft.com/office/powerpoint/2010/main" val="373531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7"/>
    </mc:Choice>
    <mc:Fallback xmlns="">
      <p:transition spd="slow" advTm="3217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|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136</Words>
  <Application>Microsoft Office PowerPoint</Application>
  <PresentationFormat>Widescreen</PresentationFormat>
  <Paragraphs>38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Euro Rose</dc:creator>
  <cp:lastModifiedBy>Tara Love</cp:lastModifiedBy>
  <cp:revision>23</cp:revision>
  <dcterms:created xsi:type="dcterms:W3CDTF">2022-12-01T09:52:26Z</dcterms:created>
  <dcterms:modified xsi:type="dcterms:W3CDTF">2026-04-23T10:59:40Z</dcterms:modified>
</cp:coreProperties>
</file>